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02C0AF8-C657-42F8-B715-A6267175853E}" v="2" dt="2024-03-15T13:32:32.69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97" d="100"/>
          <a:sy n="97" d="100"/>
        </p:scale>
        <p:origin x="96" y="1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UIZY Cyril" userId="98ec043e-bdd0-4f4b-b52b-198cd8b9bc68" providerId="ADAL" clId="{702C0AF8-C657-42F8-B715-A6267175853E}"/>
    <pc:docChg chg="custSel modSld">
      <pc:chgData name="GUIZY Cyril" userId="98ec043e-bdd0-4f4b-b52b-198cd8b9bc68" providerId="ADAL" clId="{702C0AF8-C657-42F8-B715-A6267175853E}" dt="2024-03-15T13:32:41.413" v="68" actId="1076"/>
      <pc:docMkLst>
        <pc:docMk/>
      </pc:docMkLst>
      <pc:sldChg chg="addSp delSp modSp mod">
        <pc:chgData name="GUIZY Cyril" userId="98ec043e-bdd0-4f4b-b52b-198cd8b9bc68" providerId="ADAL" clId="{702C0AF8-C657-42F8-B715-A6267175853E}" dt="2024-03-15T13:32:41.413" v="68" actId="1076"/>
        <pc:sldMkLst>
          <pc:docMk/>
          <pc:sldMk cId="2454651298" sldId="256"/>
        </pc:sldMkLst>
        <pc:spChg chg="add mod">
          <ac:chgData name="GUIZY Cyril" userId="98ec043e-bdd0-4f4b-b52b-198cd8b9bc68" providerId="ADAL" clId="{702C0AF8-C657-42F8-B715-A6267175853E}" dt="2024-03-13T15:28:23.562" v="64" actId="1076"/>
          <ac:spMkLst>
            <pc:docMk/>
            <pc:sldMk cId="2454651298" sldId="256"/>
            <ac:spMk id="1025" creationId="{1BEC586B-3394-8FED-BA29-4AEDB14A3E2A}"/>
          </ac:spMkLst>
        </pc:spChg>
        <pc:graphicFrameChg chg="modGraphic">
          <ac:chgData name="GUIZY Cyril" userId="98ec043e-bdd0-4f4b-b52b-198cd8b9bc68" providerId="ADAL" clId="{702C0AF8-C657-42F8-B715-A6267175853E}" dt="2024-03-13T15:27:23.490" v="0" actId="20577"/>
          <ac:graphicFrameMkLst>
            <pc:docMk/>
            <pc:sldMk cId="2454651298" sldId="256"/>
            <ac:graphicFrameMk id="13" creationId="{A2B1968E-2DB7-20B4-9CCD-084EB5953C9C}"/>
          </ac:graphicFrameMkLst>
        </pc:graphicFrameChg>
        <pc:picChg chg="add mod">
          <ac:chgData name="GUIZY Cyril" userId="98ec043e-bdd0-4f4b-b52b-198cd8b9bc68" providerId="ADAL" clId="{702C0AF8-C657-42F8-B715-A6267175853E}" dt="2024-03-15T13:32:41.413" v="68" actId="1076"/>
          <ac:picMkLst>
            <pc:docMk/>
            <pc:sldMk cId="2454651298" sldId="256"/>
            <ac:picMk id="3" creationId="{65AE3AB7-E200-3CF0-1B9C-E78D6C29E11D}"/>
          </ac:picMkLst>
        </pc:picChg>
        <pc:picChg chg="del">
          <ac:chgData name="GUIZY Cyril" userId="98ec043e-bdd0-4f4b-b52b-198cd8b9bc68" providerId="ADAL" clId="{702C0AF8-C657-42F8-B715-A6267175853E}" dt="2024-03-15T13:32:32.698" v="67" actId="478"/>
          <ac:picMkLst>
            <pc:docMk/>
            <pc:sldMk cId="2454651298" sldId="256"/>
            <ac:picMk id="1028" creationId="{375302C8-ECC9-633F-474C-6253046E3D62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066CF4B-445E-6C8A-7E85-1D1EE91FF77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96F85CE5-B57F-F486-71AC-79F3F101C13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C627A0B-2E9C-2CD2-2174-17D78DC0EC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41BC9-CDB8-48AF-97A3-E85AC9B891F3}" type="datetimeFigureOut">
              <a:rPr lang="fr-FR" smtClean="0"/>
              <a:t>15/03/2024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D0639E7-CBD5-74FA-B015-9289CCD3E5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766EA6C-4787-36C9-FB17-9732B20A2F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FBA28-8031-4EF4-BEF1-51C759C6168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208878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0011538-4CB6-B380-6085-04194588C3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85EA89F8-0D5A-B3C7-3BC5-F43985B1D4C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F757B32-B738-CBFE-3D25-D4EEE858DD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41BC9-CDB8-48AF-97A3-E85AC9B891F3}" type="datetimeFigureOut">
              <a:rPr lang="fr-FR" smtClean="0"/>
              <a:t>15/03/2024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A124145-5B76-CF14-3F8D-6189594059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5CAAE7C-CD60-6F76-D45D-0553839AA9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FBA28-8031-4EF4-BEF1-51C759C6168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945687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C30D7B2C-76D7-A83E-DAAD-4CB6C088D55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0851E948-6D2B-A813-A71E-1D17A53A94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270FD5C-B81C-5D0F-D9DC-B35FBD47C2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41BC9-CDB8-48AF-97A3-E85AC9B891F3}" type="datetimeFigureOut">
              <a:rPr lang="fr-FR" smtClean="0"/>
              <a:t>15/03/2024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DB91AC1-EA45-87B3-5DFA-85F3412706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5A1AA75-5947-9343-6502-7ABE495D90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FBA28-8031-4EF4-BEF1-51C759C6168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932715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B8A693D-E36C-DF64-EFA6-88EB67DD8C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D98EED2-E880-847D-B7E6-3127D0E5C4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2B897C6-F95F-A3B2-4709-CAA1DC7EE0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41BC9-CDB8-48AF-97A3-E85AC9B891F3}" type="datetimeFigureOut">
              <a:rPr lang="fr-FR" smtClean="0"/>
              <a:t>15/03/2024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D2422DD-597B-5380-5A1B-10DF83491E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48D97E7-45FD-D3F0-9348-2700AA4EC8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FBA28-8031-4EF4-BEF1-51C759C6168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33836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729C5D2-91E6-F77F-B9E9-97C651991F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18193E3-A1C6-F611-3F96-F49F76C790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BA06A7D-77E1-C1A6-4E00-3CDDBB912E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41BC9-CDB8-48AF-97A3-E85AC9B891F3}" type="datetimeFigureOut">
              <a:rPr lang="fr-FR" smtClean="0"/>
              <a:t>15/03/2024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501D851-182C-54C1-BAA1-B1FA8157B1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EC3A0F5-228D-EFD7-24FD-D80A854510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FBA28-8031-4EF4-BEF1-51C759C6168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31909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EB85FBC-19ED-0F81-54FE-72967BF182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24078DE-1EAF-C780-666A-F07B7924B9B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14ED9ECB-F0AE-2B38-4E33-C082A4A0E7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82115CC1-72D7-4D50-172B-C99EC012EE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41BC9-CDB8-48AF-97A3-E85AC9B891F3}" type="datetimeFigureOut">
              <a:rPr lang="fr-FR" smtClean="0"/>
              <a:t>15/03/2024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6AA005E-A4BC-E526-07EA-F44E3498DF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B87EB825-9034-6475-3635-F440D27B3F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FBA28-8031-4EF4-BEF1-51C759C6168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342590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949C5B0-31CB-41C1-4BCF-A191BBF777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1E66D70-74AC-B57C-5DB4-FBD41A0943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427071E2-C98D-8B3F-2726-3D1407FD3C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94D3E3BB-E5CC-5BF5-93E7-EE06A3F13FE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E6A7011D-EA26-AAA8-BDD5-E2ED2E0DB4D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99A50FB5-51B8-70B5-2976-EC33050D92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41BC9-CDB8-48AF-97A3-E85AC9B891F3}" type="datetimeFigureOut">
              <a:rPr lang="fr-FR" smtClean="0"/>
              <a:t>15/03/2024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ECCEA35D-57CF-5C70-4F04-014F3B8042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D21A76F0-68A7-FEC7-84F3-931CA073AE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FBA28-8031-4EF4-BEF1-51C759C6168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162452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1B961AB-FD3E-1AAE-0C8E-1DC4962320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2DDDA80C-35D1-AC55-D277-10260AE97F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41BC9-CDB8-48AF-97A3-E85AC9B891F3}" type="datetimeFigureOut">
              <a:rPr lang="fr-FR" smtClean="0"/>
              <a:t>15/03/2024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C5A331A-399C-A5D9-C1E4-96AB8CD98E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717AD837-E517-65A4-0C72-2126D72B89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FBA28-8031-4EF4-BEF1-51C759C6168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009303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DD98B1F9-D955-0F63-A4E9-301B745FAD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41BC9-CDB8-48AF-97A3-E85AC9B891F3}" type="datetimeFigureOut">
              <a:rPr lang="fr-FR" smtClean="0"/>
              <a:t>15/03/2024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F59D4D89-B581-6539-90DC-5DA72389FA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C27FE3CA-EB68-73E0-8149-30A3C012F2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FBA28-8031-4EF4-BEF1-51C759C6168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503541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975C355-994C-DB21-2DFE-51310AEAC7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4248CB0-6767-6C9A-0EFB-B887F37ACA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E74F9470-3CCF-9029-FE55-717FC3398EF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A2E8258E-2079-19E0-44A8-65A011A4F6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41BC9-CDB8-48AF-97A3-E85AC9B891F3}" type="datetimeFigureOut">
              <a:rPr lang="fr-FR" smtClean="0"/>
              <a:t>15/03/2024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A601AB70-B2AC-7344-1BF2-38A19DDB30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F845E347-E7FF-58BC-EC4D-FBD44AE94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FBA28-8031-4EF4-BEF1-51C759C6168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807739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6DA2BF8-943F-453B-C842-5D70E8F285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66E192C6-ABD3-DC58-7ECC-F252D807CC3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52FC51A5-23B5-405B-BA76-8C75DC9B5C6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D9ECA9E9-7D8B-A159-D5DD-F2CAA84819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41BC9-CDB8-48AF-97A3-E85AC9B891F3}" type="datetimeFigureOut">
              <a:rPr lang="fr-FR" smtClean="0"/>
              <a:t>15/03/2024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21145409-1D27-C250-A88B-80B3A9C1CB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BF3E7E18-7BB5-1198-06A8-E3816FE627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FBA28-8031-4EF4-BEF1-51C759C6168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428792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1C30F901-7953-BD56-0AF7-8421FA7CCE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7355884-370C-59F9-6480-4182A9A437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CBC13DD-3B4A-C03E-6B4A-127840C4AEE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841BC9-CDB8-48AF-97A3-E85AC9B891F3}" type="datetimeFigureOut">
              <a:rPr lang="fr-FR" smtClean="0"/>
              <a:t>15/03/2024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B8F082E-4B89-2FE2-6DA0-7F731B1F839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DDCF67D-48B2-5A28-4941-8B23E0A4171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FFBA28-8031-4EF4-BEF1-51C759C6168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529287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sv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ectangle 29">
            <a:extLst>
              <a:ext uri="{FF2B5EF4-FFF2-40B4-BE49-F238E27FC236}">
                <a16:creationId xmlns:a16="http://schemas.microsoft.com/office/drawing/2014/main" id="{074A33EB-BFD2-0C17-5525-226CD7AE705C}"/>
              </a:ext>
            </a:extLst>
          </p:cNvPr>
          <p:cNvSpPr/>
          <p:nvPr/>
        </p:nvSpPr>
        <p:spPr>
          <a:xfrm>
            <a:off x="5401642" y="159391"/>
            <a:ext cx="6677792" cy="5805181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EA911BD8-3403-3648-4FC2-E0ECC2CF7C69}"/>
              </a:ext>
            </a:extLst>
          </p:cNvPr>
          <p:cNvSpPr/>
          <p:nvPr/>
        </p:nvSpPr>
        <p:spPr>
          <a:xfrm>
            <a:off x="154511" y="159391"/>
            <a:ext cx="5063441" cy="3738338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5A4AD3FC-218E-E320-D250-2A4B5ED895D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3776" y="906313"/>
            <a:ext cx="4404909" cy="970573"/>
          </a:xfrm>
          <a:prstGeom prst="rect">
            <a:avLst/>
          </a:prstGeom>
        </p:spPr>
      </p:pic>
      <p:sp>
        <p:nvSpPr>
          <p:cNvPr id="12" name="ZoneTexte 11">
            <a:extLst>
              <a:ext uri="{FF2B5EF4-FFF2-40B4-BE49-F238E27FC236}">
                <a16:creationId xmlns:a16="http://schemas.microsoft.com/office/drawing/2014/main" id="{8E873500-E3CB-3354-A9E9-72A40AED47E2}"/>
              </a:ext>
            </a:extLst>
          </p:cNvPr>
          <p:cNvSpPr txBox="1"/>
          <p:nvPr/>
        </p:nvSpPr>
        <p:spPr>
          <a:xfrm>
            <a:off x="342316" y="2123761"/>
            <a:ext cx="4781725" cy="11695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400" kern="0" dirty="0">
                <a:solidFill>
                  <a:srgbClr val="0D0D0D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T</a:t>
            </a:r>
            <a:r>
              <a:rPr lang="fr-FR" sz="1400" kern="0" dirty="0">
                <a:solidFill>
                  <a:srgbClr val="0D0D0D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êtes de robinets thermostatiques (ou actionneurs pour les radiateurs électriques), une passerelle, et une application (sur mobile ou thermostat) permettant de régler à distance la température de chacune des pièces d’un logement.</a:t>
            </a:r>
            <a:endParaRPr lang="fr-FR" sz="1400" dirty="0"/>
          </a:p>
        </p:txBody>
      </p:sp>
      <p:graphicFrame>
        <p:nvGraphicFramePr>
          <p:cNvPr id="13" name="Tableau 12">
            <a:extLst>
              <a:ext uri="{FF2B5EF4-FFF2-40B4-BE49-F238E27FC236}">
                <a16:creationId xmlns:a16="http://schemas.microsoft.com/office/drawing/2014/main" id="{A2B1968E-2DB7-20B4-9CCD-084EB5953C9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015725"/>
              </p:ext>
            </p:extLst>
          </p:nvPr>
        </p:nvGraphicFramePr>
        <p:xfrm>
          <a:off x="5569866" y="1351638"/>
          <a:ext cx="6322224" cy="430572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80556">
                  <a:extLst>
                    <a:ext uri="{9D8B030D-6E8A-4147-A177-3AD203B41FA5}">
                      <a16:colId xmlns:a16="http://schemas.microsoft.com/office/drawing/2014/main" val="4135155305"/>
                    </a:ext>
                  </a:extLst>
                </a:gridCol>
                <a:gridCol w="1580556">
                  <a:extLst>
                    <a:ext uri="{9D8B030D-6E8A-4147-A177-3AD203B41FA5}">
                      <a16:colId xmlns:a16="http://schemas.microsoft.com/office/drawing/2014/main" val="1385714324"/>
                    </a:ext>
                  </a:extLst>
                </a:gridCol>
                <a:gridCol w="1580556">
                  <a:extLst>
                    <a:ext uri="{9D8B030D-6E8A-4147-A177-3AD203B41FA5}">
                      <a16:colId xmlns:a16="http://schemas.microsoft.com/office/drawing/2014/main" val="3081671347"/>
                    </a:ext>
                  </a:extLst>
                </a:gridCol>
                <a:gridCol w="1580556">
                  <a:extLst>
                    <a:ext uri="{9D8B030D-6E8A-4147-A177-3AD203B41FA5}">
                      <a16:colId xmlns:a16="http://schemas.microsoft.com/office/drawing/2014/main" val="1360467817"/>
                    </a:ext>
                  </a:extLst>
                </a:gridCol>
              </a:tblGrid>
              <a:tr h="438221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Marque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Système de chauffage*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err="1"/>
                        <a:t>Ecowatt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err="1"/>
                        <a:t>Ecogaz</a:t>
                      </a:r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8206905"/>
                  </a:ext>
                </a:extLst>
              </a:tr>
              <a:tr h="438221">
                <a:tc>
                  <a:txBody>
                    <a:bodyPr/>
                    <a:lstStyle/>
                    <a:p>
                      <a:r>
                        <a:rPr lang="fr-FR" sz="1400" dirty="0"/>
                        <a:t>DELTADORE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E - 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38875045"/>
                  </a:ext>
                </a:extLst>
              </a:tr>
              <a:tr h="438221">
                <a:tc>
                  <a:txBody>
                    <a:bodyPr/>
                    <a:lstStyle/>
                    <a:p>
                      <a:r>
                        <a:rPr lang="fr-FR" sz="1400" dirty="0"/>
                        <a:t>HEATZY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34542396"/>
                  </a:ext>
                </a:extLst>
              </a:tr>
              <a:tr h="438221">
                <a:tc>
                  <a:txBody>
                    <a:bodyPr/>
                    <a:lstStyle/>
                    <a:p>
                      <a:r>
                        <a:rPr lang="fr-FR" sz="1400" dirty="0"/>
                        <a:t>THALEOS- WATTCONNECT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E - 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75378022"/>
                  </a:ext>
                </a:extLst>
              </a:tr>
              <a:tr h="438221">
                <a:tc>
                  <a:txBody>
                    <a:bodyPr/>
                    <a:lstStyle/>
                    <a:p>
                      <a:r>
                        <a:rPr lang="fr-FR" sz="1400" dirty="0"/>
                        <a:t>COMWATT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73476180"/>
                  </a:ext>
                </a:extLst>
              </a:tr>
              <a:tr h="438221">
                <a:tc>
                  <a:txBody>
                    <a:bodyPr/>
                    <a:lstStyle/>
                    <a:p>
                      <a:r>
                        <a:rPr lang="fr-FR" sz="1400" dirty="0"/>
                        <a:t>LEGRAND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28039426"/>
                  </a:ext>
                </a:extLst>
              </a:tr>
              <a:tr h="438221">
                <a:tc>
                  <a:txBody>
                    <a:bodyPr/>
                    <a:lstStyle/>
                    <a:p>
                      <a:r>
                        <a:rPr lang="fr-FR" sz="1400" dirty="0"/>
                        <a:t>SCHNEIDER ELECTRIC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E- 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15165434"/>
                  </a:ext>
                </a:extLst>
              </a:tr>
              <a:tr h="438221">
                <a:tc>
                  <a:txBody>
                    <a:bodyPr/>
                    <a:lstStyle/>
                    <a:p>
                      <a:r>
                        <a:rPr lang="fr-FR" sz="1400" dirty="0"/>
                        <a:t>TADO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60387349"/>
                  </a:ext>
                </a:extLst>
              </a:tr>
              <a:tr h="438221">
                <a:tc>
                  <a:txBody>
                    <a:bodyPr/>
                    <a:lstStyle/>
                    <a:p>
                      <a:r>
                        <a:rPr lang="fr-FR" sz="1400" dirty="0"/>
                        <a:t>CARRERA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215620"/>
                  </a:ext>
                </a:extLst>
              </a:tr>
            </a:tbl>
          </a:graphicData>
        </a:graphic>
      </p:graphicFrame>
      <p:pic>
        <p:nvPicPr>
          <p:cNvPr id="16" name="Graphique 15" descr="Case cochée avec un remplissage uni">
            <a:extLst>
              <a:ext uri="{FF2B5EF4-FFF2-40B4-BE49-F238E27FC236}">
                <a16:creationId xmlns:a16="http://schemas.microsoft.com/office/drawing/2014/main" id="{1F9F3E37-66A8-AA80-C444-507EE695927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360389" y="1973883"/>
            <a:ext cx="417643" cy="417643"/>
          </a:xfrm>
          <a:prstGeom prst="rect">
            <a:avLst/>
          </a:prstGeom>
        </p:spPr>
      </p:pic>
      <p:pic>
        <p:nvPicPr>
          <p:cNvPr id="17" name="Graphique 16" descr="Case cochée avec un remplissage uni">
            <a:extLst>
              <a:ext uri="{FF2B5EF4-FFF2-40B4-BE49-F238E27FC236}">
                <a16:creationId xmlns:a16="http://schemas.microsoft.com/office/drawing/2014/main" id="{1DCA8175-2B9F-4FA0-F233-E1EF9D4AD1E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906793" y="1963770"/>
            <a:ext cx="417643" cy="417643"/>
          </a:xfrm>
          <a:prstGeom prst="rect">
            <a:avLst/>
          </a:prstGeom>
        </p:spPr>
      </p:pic>
      <p:pic>
        <p:nvPicPr>
          <p:cNvPr id="19" name="Graphique 18" descr="Case cochée avec un remplissage uni">
            <a:extLst>
              <a:ext uri="{FF2B5EF4-FFF2-40B4-BE49-F238E27FC236}">
                <a16:creationId xmlns:a16="http://schemas.microsoft.com/office/drawing/2014/main" id="{2967A0D5-5FD0-DC4A-2C75-755EE1538BD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360389" y="2425216"/>
            <a:ext cx="417643" cy="417643"/>
          </a:xfrm>
          <a:prstGeom prst="rect">
            <a:avLst/>
          </a:prstGeom>
        </p:spPr>
      </p:pic>
      <p:pic>
        <p:nvPicPr>
          <p:cNvPr id="20" name="Graphique 19" descr="Case cochée avec un remplissage uni">
            <a:extLst>
              <a:ext uri="{FF2B5EF4-FFF2-40B4-BE49-F238E27FC236}">
                <a16:creationId xmlns:a16="http://schemas.microsoft.com/office/drawing/2014/main" id="{68D5C683-31B0-9A5B-46B0-857FA07B9F7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906793" y="2875669"/>
            <a:ext cx="417643" cy="417643"/>
          </a:xfrm>
          <a:prstGeom prst="rect">
            <a:avLst/>
          </a:prstGeom>
        </p:spPr>
      </p:pic>
      <p:pic>
        <p:nvPicPr>
          <p:cNvPr id="21" name="Graphique 20" descr="Case cochée avec un remplissage uni">
            <a:extLst>
              <a:ext uri="{FF2B5EF4-FFF2-40B4-BE49-F238E27FC236}">
                <a16:creationId xmlns:a16="http://schemas.microsoft.com/office/drawing/2014/main" id="{F99107B6-D2E4-4D9C-55B4-91FDCDAEDC8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360388" y="2875669"/>
            <a:ext cx="417643" cy="417643"/>
          </a:xfrm>
          <a:prstGeom prst="rect">
            <a:avLst/>
          </a:prstGeom>
        </p:spPr>
      </p:pic>
      <p:pic>
        <p:nvPicPr>
          <p:cNvPr id="23" name="Graphique 22" descr="Case cochée avec un remplissage uni">
            <a:extLst>
              <a:ext uri="{FF2B5EF4-FFF2-40B4-BE49-F238E27FC236}">
                <a16:creationId xmlns:a16="http://schemas.microsoft.com/office/drawing/2014/main" id="{85F5E9AB-DB6B-CC62-D674-F0AFE337A78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360388" y="3395946"/>
            <a:ext cx="417643" cy="417643"/>
          </a:xfrm>
          <a:prstGeom prst="rect">
            <a:avLst/>
          </a:prstGeom>
        </p:spPr>
      </p:pic>
      <p:pic>
        <p:nvPicPr>
          <p:cNvPr id="24" name="Graphique 23" descr="Case cochée avec un remplissage uni">
            <a:extLst>
              <a:ext uri="{FF2B5EF4-FFF2-40B4-BE49-F238E27FC236}">
                <a16:creationId xmlns:a16="http://schemas.microsoft.com/office/drawing/2014/main" id="{C21A0055-E2C0-084B-41F4-38F4C81E41F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360388" y="3845119"/>
            <a:ext cx="417643" cy="417643"/>
          </a:xfrm>
          <a:prstGeom prst="rect">
            <a:avLst/>
          </a:prstGeom>
        </p:spPr>
      </p:pic>
      <p:pic>
        <p:nvPicPr>
          <p:cNvPr id="25" name="Graphique 24" descr="Case cochée avec un remplissage uni">
            <a:extLst>
              <a:ext uri="{FF2B5EF4-FFF2-40B4-BE49-F238E27FC236}">
                <a16:creationId xmlns:a16="http://schemas.microsoft.com/office/drawing/2014/main" id="{89160051-2FAD-59E4-D8DD-CE9403DE033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906793" y="4263968"/>
            <a:ext cx="417643" cy="417643"/>
          </a:xfrm>
          <a:prstGeom prst="rect">
            <a:avLst/>
          </a:prstGeom>
        </p:spPr>
      </p:pic>
      <p:pic>
        <p:nvPicPr>
          <p:cNvPr id="26" name="Graphique 25" descr="Case cochée avec un remplissage uni">
            <a:extLst>
              <a:ext uri="{FF2B5EF4-FFF2-40B4-BE49-F238E27FC236}">
                <a16:creationId xmlns:a16="http://schemas.microsoft.com/office/drawing/2014/main" id="{CEDE1E4F-9FD7-CFA5-6C84-F6B43ED78EE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914651" y="4780823"/>
            <a:ext cx="417643" cy="417643"/>
          </a:xfrm>
          <a:prstGeom prst="rect">
            <a:avLst/>
          </a:prstGeom>
        </p:spPr>
      </p:pic>
      <p:pic>
        <p:nvPicPr>
          <p:cNvPr id="27" name="Graphique 26" descr="Case cochée avec un remplissage uni">
            <a:extLst>
              <a:ext uri="{FF2B5EF4-FFF2-40B4-BE49-F238E27FC236}">
                <a16:creationId xmlns:a16="http://schemas.microsoft.com/office/drawing/2014/main" id="{91F3B76B-8982-B7EB-B726-63E1F0CF762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360388" y="5198466"/>
            <a:ext cx="417643" cy="417643"/>
          </a:xfrm>
          <a:prstGeom prst="rect">
            <a:avLst/>
          </a:prstGeom>
        </p:spPr>
      </p:pic>
      <p:sp>
        <p:nvSpPr>
          <p:cNvPr id="28" name="ZoneTexte 27">
            <a:extLst>
              <a:ext uri="{FF2B5EF4-FFF2-40B4-BE49-F238E27FC236}">
                <a16:creationId xmlns:a16="http://schemas.microsoft.com/office/drawing/2014/main" id="{5B413D13-506B-A4BA-B187-C7423D3C0DF6}"/>
              </a:ext>
            </a:extLst>
          </p:cNvPr>
          <p:cNvSpPr txBox="1"/>
          <p:nvPr/>
        </p:nvSpPr>
        <p:spPr>
          <a:xfrm>
            <a:off x="1434776" y="348186"/>
            <a:ext cx="2586798" cy="369332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fr-FR" dirty="0"/>
              <a:t>LE MATERIEL A INSTALLER</a:t>
            </a:r>
          </a:p>
        </p:txBody>
      </p:sp>
      <p:sp>
        <p:nvSpPr>
          <p:cNvPr id="31" name="ZoneTexte 30">
            <a:extLst>
              <a:ext uri="{FF2B5EF4-FFF2-40B4-BE49-F238E27FC236}">
                <a16:creationId xmlns:a16="http://schemas.microsoft.com/office/drawing/2014/main" id="{5C892970-9C9E-DFA1-3604-7E6C93BBF850}"/>
              </a:ext>
            </a:extLst>
          </p:cNvPr>
          <p:cNvSpPr txBox="1"/>
          <p:nvPr/>
        </p:nvSpPr>
        <p:spPr>
          <a:xfrm>
            <a:off x="7106366" y="348186"/>
            <a:ext cx="3249223" cy="369332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fr-FR" dirty="0"/>
              <a:t>LE MATERIEL IDENTIFIE ELIGIBLE</a:t>
            </a:r>
          </a:p>
        </p:txBody>
      </p:sp>
      <p:pic>
        <p:nvPicPr>
          <p:cNvPr id="1026" name="Picture 2" descr="Trouver les points de vente de bouteilles de gaz Butagaz | Butagaz">
            <a:extLst>
              <a:ext uri="{FF2B5EF4-FFF2-40B4-BE49-F238E27FC236}">
                <a16:creationId xmlns:a16="http://schemas.microsoft.com/office/drawing/2014/main" id="{D9A5BFDE-69A3-0C26-12C4-EE39DAF0B59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3932897"/>
            <a:ext cx="1818862" cy="29251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25" name="ZoneTexte 1024">
            <a:extLst>
              <a:ext uri="{FF2B5EF4-FFF2-40B4-BE49-F238E27FC236}">
                <a16:creationId xmlns:a16="http://schemas.microsoft.com/office/drawing/2014/main" id="{1BEC586B-3394-8FED-BA29-4AEDB14A3E2A}"/>
              </a:ext>
            </a:extLst>
          </p:cNvPr>
          <p:cNvSpPr txBox="1"/>
          <p:nvPr/>
        </p:nvSpPr>
        <p:spPr>
          <a:xfrm>
            <a:off x="9242154" y="6588946"/>
            <a:ext cx="294984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dirty="0"/>
              <a:t>*E = chauffage électrique - H= Chauffage hydraulique</a:t>
            </a: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65AE3AB7-E200-3CF0-1B9C-E78D6C29E11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122760" y="3974865"/>
            <a:ext cx="2666093" cy="28411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46512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1E5BC0E6-F828-E737-7B64-29E5DC3880BB}"/>
              </a:ext>
            </a:extLst>
          </p:cNvPr>
          <p:cNvSpPr/>
          <p:nvPr/>
        </p:nvSpPr>
        <p:spPr>
          <a:xfrm>
            <a:off x="75501" y="125835"/>
            <a:ext cx="4915949" cy="6266576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936EC3AE-1D6F-67CC-2D39-54F0A0E904FC}"/>
              </a:ext>
            </a:extLst>
          </p:cNvPr>
          <p:cNvSpPr txBox="1"/>
          <p:nvPr/>
        </p:nvSpPr>
        <p:spPr>
          <a:xfrm>
            <a:off x="394301" y="551289"/>
            <a:ext cx="4710546" cy="57554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/>
              <a:t>Butagaz défini une trame personnalisée de type formulaire sur </a:t>
            </a:r>
            <a:r>
              <a:rPr lang="fr-FR" sz="1600" dirty="0" err="1"/>
              <a:t>Certificall</a:t>
            </a:r>
            <a:r>
              <a:rPr lang="fr-FR" sz="1600" dirty="0"/>
              <a:t> (1 fois) (Voir ci-contre)</a:t>
            </a:r>
          </a:p>
          <a:p>
            <a:endParaRPr lang="fr-FR" sz="1600" dirty="0"/>
          </a:p>
          <a:p>
            <a:r>
              <a:rPr lang="fr-FR" sz="1600" dirty="0"/>
              <a:t>Butagaz créé un installateur sur </a:t>
            </a:r>
            <a:r>
              <a:rPr lang="fr-FR" sz="1600" dirty="0" err="1"/>
              <a:t>Certificall</a:t>
            </a:r>
            <a:r>
              <a:rPr lang="fr-FR" sz="1600" dirty="0"/>
              <a:t> et lui transmet un identifiant (1 fois)</a:t>
            </a:r>
          </a:p>
          <a:p>
            <a:endParaRPr lang="fr-FR" sz="1600" dirty="0"/>
          </a:p>
          <a:p>
            <a:r>
              <a:rPr lang="fr-FR" sz="1600" dirty="0"/>
              <a:t>L’installateur télécharge l’application</a:t>
            </a:r>
          </a:p>
          <a:p>
            <a:endParaRPr lang="fr-FR" sz="1600" dirty="0"/>
          </a:p>
          <a:p>
            <a:r>
              <a:rPr lang="fr-FR" sz="1600" dirty="0"/>
              <a:t>Il s’identifie sur l’application</a:t>
            </a:r>
          </a:p>
          <a:p>
            <a:endParaRPr lang="fr-FR" sz="1600" dirty="0"/>
          </a:p>
          <a:p>
            <a:r>
              <a:rPr lang="fr-FR" sz="1600" dirty="0"/>
              <a:t>Il prend en photo les éléments indiqués sur la trame Butagaz</a:t>
            </a:r>
          </a:p>
          <a:p>
            <a:endParaRPr lang="fr-FR" sz="1600" dirty="0"/>
          </a:p>
          <a:p>
            <a:r>
              <a:rPr lang="fr-FR" sz="1600" dirty="0"/>
              <a:t>Le reportage photo est envoyé automatiquement par mail à Butagaz, le pro ou le bénéficiaire ne peuvent pas disposer de ce rapport. Le pro ne peut pas utiliser l’application avec son identifiant pour un autre obligé.</a:t>
            </a:r>
          </a:p>
          <a:p>
            <a:endParaRPr lang="fr-FR" sz="1600" dirty="0"/>
          </a:p>
          <a:p>
            <a:r>
              <a:rPr lang="fr-FR" sz="1600" dirty="0"/>
              <a:t>Butagaz réceptionne le rapport PDF, l’injecte sur </a:t>
            </a:r>
            <a:r>
              <a:rPr lang="fr-FR" sz="1600" dirty="0" err="1"/>
              <a:t>Consonéo</a:t>
            </a:r>
            <a:endParaRPr lang="fr-FR" sz="1600" dirty="0"/>
          </a:p>
          <a:p>
            <a:endParaRPr lang="fr-FR" sz="1600" dirty="0"/>
          </a:p>
          <a:p>
            <a:r>
              <a:rPr lang="fr-FR" sz="1600" dirty="0"/>
              <a:t>Butagaz contrôle la cohérence entre le reportage photo et les informations du dossier</a:t>
            </a:r>
          </a:p>
        </p:txBody>
      </p:sp>
      <p:cxnSp>
        <p:nvCxnSpPr>
          <p:cNvPr id="5" name="Connecteur droit 4">
            <a:extLst>
              <a:ext uri="{FF2B5EF4-FFF2-40B4-BE49-F238E27FC236}">
                <a16:creationId xmlns:a16="http://schemas.microsoft.com/office/drawing/2014/main" id="{31C4A9D0-3321-FACB-1010-7EEEC31B1067}"/>
              </a:ext>
            </a:extLst>
          </p:cNvPr>
          <p:cNvCxnSpPr/>
          <p:nvPr/>
        </p:nvCxnSpPr>
        <p:spPr>
          <a:xfrm>
            <a:off x="269022" y="605844"/>
            <a:ext cx="0" cy="5646311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Ellipse 5">
            <a:extLst>
              <a:ext uri="{FF2B5EF4-FFF2-40B4-BE49-F238E27FC236}">
                <a16:creationId xmlns:a16="http://schemas.microsoft.com/office/drawing/2014/main" id="{5EAC0043-C5F0-A6F1-6BFE-AAB30BEAA658}"/>
              </a:ext>
            </a:extLst>
          </p:cNvPr>
          <p:cNvSpPr/>
          <p:nvPr/>
        </p:nvSpPr>
        <p:spPr>
          <a:xfrm>
            <a:off x="167655" y="668842"/>
            <a:ext cx="226646" cy="250092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Ellipse 6">
            <a:extLst>
              <a:ext uri="{FF2B5EF4-FFF2-40B4-BE49-F238E27FC236}">
                <a16:creationId xmlns:a16="http://schemas.microsoft.com/office/drawing/2014/main" id="{C7E81A3C-C4A3-A53D-1330-5D14940206F0}"/>
              </a:ext>
            </a:extLst>
          </p:cNvPr>
          <p:cNvSpPr/>
          <p:nvPr/>
        </p:nvSpPr>
        <p:spPr>
          <a:xfrm>
            <a:off x="159840" y="1511148"/>
            <a:ext cx="226646" cy="250092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Ellipse 7">
            <a:extLst>
              <a:ext uri="{FF2B5EF4-FFF2-40B4-BE49-F238E27FC236}">
                <a16:creationId xmlns:a16="http://schemas.microsoft.com/office/drawing/2014/main" id="{B78D796A-6F21-F3F6-4676-D5C0D7365977}"/>
              </a:ext>
            </a:extLst>
          </p:cNvPr>
          <p:cNvSpPr/>
          <p:nvPr/>
        </p:nvSpPr>
        <p:spPr>
          <a:xfrm>
            <a:off x="147815" y="2149687"/>
            <a:ext cx="226646" cy="250092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Ellipse 8">
            <a:extLst>
              <a:ext uri="{FF2B5EF4-FFF2-40B4-BE49-F238E27FC236}">
                <a16:creationId xmlns:a16="http://schemas.microsoft.com/office/drawing/2014/main" id="{E6F8EFEC-BFC4-8FD5-0EDF-E82CC40228EB}"/>
              </a:ext>
            </a:extLst>
          </p:cNvPr>
          <p:cNvSpPr/>
          <p:nvPr/>
        </p:nvSpPr>
        <p:spPr>
          <a:xfrm>
            <a:off x="155699" y="2603546"/>
            <a:ext cx="226646" cy="250092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Ellipse 9">
            <a:extLst>
              <a:ext uri="{FF2B5EF4-FFF2-40B4-BE49-F238E27FC236}">
                <a16:creationId xmlns:a16="http://schemas.microsoft.com/office/drawing/2014/main" id="{2E0AD565-4A19-C322-E009-3FCD54646023}"/>
              </a:ext>
            </a:extLst>
          </p:cNvPr>
          <p:cNvSpPr/>
          <p:nvPr/>
        </p:nvSpPr>
        <p:spPr>
          <a:xfrm>
            <a:off x="169458" y="3217832"/>
            <a:ext cx="226646" cy="250092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Ellipse 10">
            <a:extLst>
              <a:ext uri="{FF2B5EF4-FFF2-40B4-BE49-F238E27FC236}">
                <a16:creationId xmlns:a16="http://schemas.microsoft.com/office/drawing/2014/main" id="{999F7EC8-07FD-A09B-C190-C28B8072D083}"/>
              </a:ext>
            </a:extLst>
          </p:cNvPr>
          <p:cNvSpPr/>
          <p:nvPr/>
        </p:nvSpPr>
        <p:spPr>
          <a:xfrm>
            <a:off x="151695" y="4162821"/>
            <a:ext cx="226646" cy="250092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Ellipse 11">
            <a:extLst>
              <a:ext uri="{FF2B5EF4-FFF2-40B4-BE49-F238E27FC236}">
                <a16:creationId xmlns:a16="http://schemas.microsoft.com/office/drawing/2014/main" id="{AF8D7C99-B773-6F08-9D9C-3B0C80E4C980}"/>
              </a:ext>
            </a:extLst>
          </p:cNvPr>
          <p:cNvSpPr/>
          <p:nvPr/>
        </p:nvSpPr>
        <p:spPr>
          <a:xfrm>
            <a:off x="155699" y="5111045"/>
            <a:ext cx="226646" cy="250092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Ellipse 12">
            <a:extLst>
              <a:ext uri="{FF2B5EF4-FFF2-40B4-BE49-F238E27FC236}">
                <a16:creationId xmlns:a16="http://schemas.microsoft.com/office/drawing/2014/main" id="{1B2844FA-578B-43A2-B077-F1A9D421E615}"/>
              </a:ext>
            </a:extLst>
          </p:cNvPr>
          <p:cNvSpPr/>
          <p:nvPr/>
        </p:nvSpPr>
        <p:spPr>
          <a:xfrm>
            <a:off x="167655" y="5877018"/>
            <a:ext cx="226646" cy="250092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90E8B37E-6D30-D6C0-DD62-435D53998827}"/>
              </a:ext>
            </a:extLst>
          </p:cNvPr>
          <p:cNvSpPr txBox="1"/>
          <p:nvPr/>
        </p:nvSpPr>
        <p:spPr>
          <a:xfrm>
            <a:off x="1890350" y="181957"/>
            <a:ext cx="1286250" cy="369332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fr-FR" dirty="0"/>
              <a:t>LE PROCESS</a:t>
            </a:r>
          </a:p>
        </p:txBody>
      </p:sp>
      <p:pic>
        <p:nvPicPr>
          <p:cNvPr id="53" name="Image 52">
            <a:extLst>
              <a:ext uri="{FF2B5EF4-FFF2-40B4-BE49-F238E27FC236}">
                <a16:creationId xmlns:a16="http://schemas.microsoft.com/office/drawing/2014/main" id="{9E37FC56-C9BB-720E-888D-C011A7AF80F1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5604532" y="652244"/>
            <a:ext cx="6094586" cy="5549317"/>
          </a:xfrm>
          <a:prstGeom prst="rect">
            <a:avLst/>
          </a:prstGeom>
        </p:spPr>
      </p:pic>
      <p:sp>
        <p:nvSpPr>
          <p:cNvPr id="54" name="Rectangle 53">
            <a:extLst>
              <a:ext uri="{FF2B5EF4-FFF2-40B4-BE49-F238E27FC236}">
                <a16:creationId xmlns:a16="http://schemas.microsoft.com/office/drawing/2014/main" id="{B2AC540F-9E80-9B5A-C07D-BFC522E1FF7B}"/>
              </a:ext>
            </a:extLst>
          </p:cNvPr>
          <p:cNvSpPr/>
          <p:nvPr/>
        </p:nvSpPr>
        <p:spPr>
          <a:xfrm>
            <a:off x="5578679" y="151003"/>
            <a:ext cx="6107185" cy="6065240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5" name="ZoneTexte 54">
            <a:extLst>
              <a:ext uri="{FF2B5EF4-FFF2-40B4-BE49-F238E27FC236}">
                <a16:creationId xmlns:a16="http://schemas.microsoft.com/office/drawing/2014/main" id="{5015F63A-5659-E51F-B666-A7851550536B}"/>
              </a:ext>
            </a:extLst>
          </p:cNvPr>
          <p:cNvSpPr txBox="1"/>
          <p:nvPr/>
        </p:nvSpPr>
        <p:spPr>
          <a:xfrm>
            <a:off x="7989146" y="207124"/>
            <a:ext cx="1148071" cy="369332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fr-FR" dirty="0"/>
              <a:t>LA TRAME</a:t>
            </a:r>
          </a:p>
        </p:txBody>
      </p:sp>
    </p:spTree>
    <p:extLst>
      <p:ext uri="{BB962C8B-B14F-4D97-AF65-F5344CB8AC3E}">
        <p14:creationId xmlns:p14="http://schemas.microsoft.com/office/powerpoint/2010/main" val="23267041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B385C07D-1255-19D8-D459-507603399955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E99E9DC-3E61-96D5-0374-D1B9414C2478}"/>
              </a:ext>
            </a:extLst>
          </p:cNvPr>
          <p:cNvSpPr/>
          <p:nvPr/>
        </p:nvSpPr>
        <p:spPr>
          <a:xfrm>
            <a:off x="352425" y="0"/>
            <a:ext cx="4838700" cy="6858000"/>
          </a:xfrm>
          <a:prstGeom prst="rect">
            <a:avLst/>
          </a:prstGeom>
          <a:ln w="285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2A811EF8-5D0D-027C-BCD1-762516C5937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2425" y="0"/>
            <a:ext cx="4833873" cy="6858000"/>
          </a:xfrm>
          <a:prstGeom prst="rect">
            <a:avLst/>
          </a:prstGeom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EF572B91-2150-4622-6D06-78A84ACF9AA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91299" y="0"/>
            <a:ext cx="5221995" cy="6858000"/>
          </a:xfrm>
          <a:prstGeom prst="rect">
            <a:avLst/>
          </a:prstGeom>
        </p:spPr>
      </p:pic>
      <p:cxnSp>
        <p:nvCxnSpPr>
          <p:cNvPr id="10" name="Connecteur droit 9">
            <a:extLst>
              <a:ext uri="{FF2B5EF4-FFF2-40B4-BE49-F238E27FC236}">
                <a16:creationId xmlns:a16="http://schemas.microsoft.com/office/drawing/2014/main" id="{B6D680A4-1E4E-D2CF-961C-9C6AF68DF1A1}"/>
              </a:ext>
            </a:extLst>
          </p:cNvPr>
          <p:cNvCxnSpPr/>
          <p:nvPr/>
        </p:nvCxnSpPr>
        <p:spPr>
          <a:xfrm>
            <a:off x="6182139" y="0"/>
            <a:ext cx="0" cy="685800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5914663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</TotalTime>
  <Words>202</Words>
  <Application>Microsoft Office PowerPoint</Application>
  <PresentationFormat>Grand écran</PresentationFormat>
  <Paragraphs>41</Paragraphs>
  <Slides>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Segoe UI</vt:lpstr>
      <vt:lpstr>Thème Office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GUIZY Cyril</dc:creator>
  <cp:lastModifiedBy>GUIZY Cyril</cp:lastModifiedBy>
  <cp:revision>1</cp:revision>
  <dcterms:created xsi:type="dcterms:W3CDTF">2024-03-13T13:40:19Z</dcterms:created>
  <dcterms:modified xsi:type="dcterms:W3CDTF">2024-03-15T13:32:41Z</dcterms:modified>
</cp:coreProperties>
</file>