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1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9.xml" ContentType="application/vnd.openxmlformats-officedocument.theme+xml"/>
  <Override PartName="/ppt/slideLayouts/slideLayout56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15" r:id="rId2"/>
    <p:sldMasterId id="2147483919" r:id="rId3"/>
    <p:sldMasterId id="2147484010" r:id="rId4"/>
    <p:sldMasterId id="2147484014" r:id="rId5"/>
    <p:sldMasterId id="2147484018" r:id="rId6"/>
    <p:sldMasterId id="2147484022" r:id="rId7"/>
    <p:sldMasterId id="2147484026" r:id="rId8"/>
    <p:sldMasterId id="2147484030" r:id="rId9"/>
    <p:sldMasterId id="2147484034" r:id="rId10"/>
    <p:sldMasterId id="2147484042" r:id="rId11"/>
    <p:sldMasterId id="2147484046" r:id="rId12"/>
    <p:sldMasterId id="2147484050" r:id="rId13"/>
    <p:sldMasterId id="2147484054" r:id="rId14"/>
    <p:sldMasterId id="2147484058" r:id="rId15"/>
    <p:sldMasterId id="2147484062" r:id="rId16"/>
    <p:sldMasterId id="2147484066" r:id="rId17"/>
    <p:sldMasterId id="2147484078" r:id="rId18"/>
    <p:sldMasterId id="2147484082" r:id="rId19"/>
    <p:sldMasterId id="2147484086" r:id="rId20"/>
  </p:sldMasterIdLst>
  <p:notesMasterIdLst>
    <p:notesMasterId r:id="rId30"/>
  </p:notesMasterIdLst>
  <p:sldIdLst>
    <p:sldId id="521" r:id="rId21"/>
    <p:sldId id="2147376574" r:id="rId22"/>
    <p:sldId id="2147376572" r:id="rId23"/>
    <p:sldId id="2147376522" r:id="rId24"/>
    <p:sldId id="2147376554" r:id="rId25"/>
    <p:sldId id="2147376560" r:id="rId26"/>
    <p:sldId id="2147376480" r:id="rId27"/>
    <p:sldId id="2147376504" r:id="rId28"/>
    <p:sldId id="2147376573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EA4740"/>
    <a:srgbClr val="CFBE52"/>
    <a:srgbClr val="66B796"/>
    <a:srgbClr val="449172"/>
    <a:srgbClr val="F29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55" autoAdjust="0"/>
    <p:restoredTop sz="93792" autoAdjust="0"/>
  </p:normalViewPr>
  <p:slideViewPr>
    <p:cSldViewPr snapToGrid="0">
      <p:cViewPr varScale="1">
        <p:scale>
          <a:sx n="103" d="100"/>
          <a:sy n="103" d="100"/>
        </p:scale>
        <p:origin x="192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40C1-9B4D-4D08-80EF-669F3001F84F}" type="datetimeFigureOut">
              <a:rPr lang="fr-FR" smtClean="0"/>
              <a:t>09/02/2023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E0F2-14B5-4EBB-BC75-297C3BC04D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22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88870-189A-406D-BD54-0A03CDEDA7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98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88870-189A-406D-BD54-0A03CDEDA76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82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ver page and 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232F6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232F6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05984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599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7735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98602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4022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4884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5966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6928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7918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9249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8693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382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8340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7132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26682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73542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81495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20993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5340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869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18646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6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857250" indent="-1714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6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857250" indent="-1714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1632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3587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2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857250" indent="-17145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47778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09139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11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092431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301224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9011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56729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124816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73802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1704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38830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60865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4367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7258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986250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5403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845596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8799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07499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5709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40959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162755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4980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679316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7078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6220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946369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489301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8580" y="818147"/>
            <a:ext cx="6327273" cy="872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38580" y="2181726"/>
            <a:ext cx="6327273" cy="394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solidFill>
                  <a:srgbClr val="FFFFFF"/>
                </a:solidFill>
              </a:defRPr>
            </a:lvl1pPr>
            <a:lvl2pPr>
              <a:defRPr b="1">
                <a:solidFill>
                  <a:srgbClr val="FFFFFF"/>
                </a:solidFill>
              </a:defRPr>
            </a:lvl2pPr>
            <a:lvl3pPr>
              <a:defRPr b="1">
                <a:solidFill>
                  <a:srgbClr val="FFFFFF"/>
                </a:solidFill>
              </a:defRPr>
            </a:lvl3pPr>
            <a:lvl4pPr>
              <a:defRPr b="1">
                <a:solidFill>
                  <a:srgbClr val="FFFFFF"/>
                </a:solidFill>
              </a:defRPr>
            </a:lvl4pPr>
            <a:lvl5pPr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3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7984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9625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280564"/>
            <a:ext cx="48260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6331040" y="1280564"/>
            <a:ext cx="4851400" cy="4802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</p:txBody>
      </p:sp>
      <p:sp>
        <p:nvSpPr>
          <p:cNvPr id="5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936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253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- Tex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/>
          <p:cNvSpPr>
            <a:spLocks noGrp="1"/>
          </p:cNvSpPr>
          <p:nvPr>
            <p:ph sz="half" idx="1"/>
          </p:nvPr>
        </p:nvSpPr>
        <p:spPr>
          <a:xfrm>
            <a:off x="1301840" y="1762540"/>
            <a:ext cx="9810469" cy="4306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1143000" indent="-228600">
              <a:buFont typeface="Courier New" panose="02070309020205020404" pitchFamily="49" charset="0"/>
              <a:buChar char="o"/>
              <a:defRPr/>
            </a:lvl3pPr>
            <a:lvl4pPr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ítulo 1"/>
          <p:cNvSpPr>
            <a:spLocks noGrp="1"/>
          </p:cNvSpPr>
          <p:nvPr>
            <p:ph type="title"/>
          </p:nvPr>
        </p:nvSpPr>
        <p:spPr>
          <a:xfrm>
            <a:off x="960000" y="27065"/>
            <a:ext cx="8768200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1620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pn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pn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.pn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53" y="-13648"/>
            <a:ext cx="4722199" cy="689212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431748" y="2755883"/>
            <a:ext cx="6187003" cy="6800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31747" y="3763877"/>
            <a:ext cx="5728368" cy="8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7" name="Imagen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3493" y="5685456"/>
            <a:ext cx="1397563" cy="5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marL="0" marR="0" indent="0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kern="120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7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8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6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6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6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9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2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5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0" y="1307189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rIns="27000" numCol="1" spcCol="0" rtlCol="0" anchor="ctr"/>
          <a:lstStyle/>
          <a:p>
            <a:pPr algn="ctr"/>
            <a:endParaRPr lang="es-ES" sz="67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1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3" y="2240177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rIns="27000" numCol="1" spcCol="0" rtlCol="0" anchor="ctr"/>
          <a:lstStyle/>
          <a:p>
            <a:pPr algn="ctr"/>
            <a:endParaRPr lang="es-ES" sz="67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3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5" y="2438515"/>
            <a:ext cx="1220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2" y="3181992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rIns="27000" numCol="1" spcCol="0" rtlCol="0" anchor="ctr"/>
          <a:lstStyle/>
          <a:p>
            <a:pPr algn="ctr"/>
            <a:endParaRPr lang="es-ES" sz="67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3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6" y="4116706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rIns="27000" numCol="1" spcCol="0" rtlCol="0" anchor="ctr"/>
          <a:lstStyle/>
          <a:p>
            <a:pPr algn="ctr"/>
            <a:endParaRPr lang="es-ES" sz="67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7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3" y="5051160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7000" rIns="27000" numCol="1" spcCol="0" rtlCol="0" anchor="ctr"/>
          <a:lstStyle/>
          <a:p>
            <a:pPr algn="ctr"/>
            <a:endParaRPr lang="es-ES" sz="675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3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5" y="5249498"/>
            <a:ext cx="12208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6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2308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900" b="1" dirty="0" err="1">
                <a:solidFill>
                  <a:srgbClr val="232F61"/>
                </a:solidFill>
              </a:rPr>
              <a:t>Colours</a:t>
            </a:r>
            <a:r>
              <a:rPr lang="es-ES" sz="900" b="1" dirty="0">
                <a:solidFill>
                  <a:srgbClr val="232F61"/>
                </a:solidFill>
              </a:rPr>
              <a:t> </a:t>
            </a:r>
            <a:r>
              <a:rPr lang="es-ES" sz="900" b="1" dirty="0" err="1">
                <a:solidFill>
                  <a:srgbClr val="232F61"/>
                </a:solidFill>
              </a:rPr>
              <a:t>guide</a:t>
            </a:r>
            <a:endParaRPr lang="en-IE" sz="9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2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</p:sldLayoutIdLst>
  <p:txStyles>
    <p:titleStyle>
      <a:lvl1pPr algn="l" defTabSz="685800" rtl="0" eaLnBrk="1" latinLnBrk="0" hangingPunct="1">
        <a:lnSpc>
          <a:spcPts val="1650"/>
        </a:lnSpc>
        <a:spcBef>
          <a:spcPts val="0"/>
        </a:spcBef>
        <a:buNone/>
        <a:defRPr lang="es-ES" sz="165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lang="es-ES" sz="12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lang="es-ES" sz="12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lang="es-ES" sz="105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lang="es-ES" sz="105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900"/>
        </a:spcBef>
        <a:spcAft>
          <a:spcPts val="450"/>
        </a:spcAft>
        <a:buFont typeface="Arial" panose="020B0604020202020204" pitchFamily="34" charset="0"/>
        <a:buChar char="•"/>
        <a:defRPr lang="es-ES" sz="9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  <p:pic>
        <p:nvPicPr>
          <p:cNvPr id="32" name="Imagen 1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940" y="119894"/>
            <a:ext cx="1397563" cy="5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  <p:pic>
        <p:nvPicPr>
          <p:cNvPr id="32" name="Imagen 1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940" y="119894"/>
            <a:ext cx="1397563" cy="5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7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  <p:pic>
        <p:nvPicPr>
          <p:cNvPr id="32" name="Imagen 14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7940" y="119894"/>
            <a:ext cx="1397563" cy="5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6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2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6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45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8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6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6" t="24958" b="24532"/>
          <a:stretch/>
        </p:blipFill>
        <p:spPr>
          <a:xfrm>
            <a:off x="-24383" y="-48126"/>
            <a:ext cx="8743539" cy="69462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8580" y="818147"/>
            <a:ext cx="6327273" cy="872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0" y="2181726"/>
            <a:ext cx="6327273" cy="394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14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3492" y="5685456"/>
            <a:ext cx="1397563" cy="5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7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7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1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4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2"/>
          <p:cNvSpPr>
            <a:spLocks noGrp="1"/>
          </p:cNvSpPr>
          <p:nvPr>
            <p:ph type="body" idx="1"/>
          </p:nvPr>
        </p:nvSpPr>
        <p:spPr>
          <a:xfrm>
            <a:off x="960000" y="1649058"/>
            <a:ext cx="10272000" cy="4446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gray">
          <a:xfrm>
            <a:off x="10886656" y="6595406"/>
            <a:ext cx="1066800" cy="18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0"/>
          <a:lstStyle/>
          <a:p>
            <a:pPr algn="r">
              <a:lnSpc>
                <a:spcPct val="100000"/>
              </a:lnSpc>
            </a:pPr>
            <a:r>
              <a:rPr lang="en-US" sz="800" dirty="0">
                <a:solidFill>
                  <a:srgbClr val="232F61"/>
                </a:solidFill>
              </a:rPr>
              <a:t>Slide </a:t>
            </a:r>
            <a:fld id="{2819D494-579A-4722-9BDB-4AB29297F694}" type="slidenum">
              <a:rPr lang="en-US" sz="800" smtClean="0">
                <a:solidFill>
                  <a:srgbClr val="232F61"/>
                </a:solidFill>
              </a:rPr>
              <a:pPr algn="r">
                <a:lnSpc>
                  <a:spcPct val="100000"/>
                </a:lnSpc>
              </a:pPr>
              <a:t>‹N°›</a:t>
            </a:fld>
            <a:endParaRPr lang="en-US" sz="800" dirty="0">
              <a:solidFill>
                <a:srgbClr val="232F6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4" t="27091" r="17131" b="26579"/>
          <a:stretch/>
        </p:blipFill>
        <p:spPr>
          <a:xfrm>
            <a:off x="10342458" y="147735"/>
            <a:ext cx="1251228" cy="504000"/>
          </a:xfrm>
          <a:prstGeom prst="rect">
            <a:avLst/>
          </a:prstGeom>
        </p:spPr>
      </p:pic>
      <p:sp>
        <p:nvSpPr>
          <p:cNvPr id="9" name="Marcador de título 1"/>
          <p:cNvSpPr>
            <a:spLocks noGrp="1"/>
          </p:cNvSpPr>
          <p:nvPr>
            <p:ph type="title"/>
          </p:nvPr>
        </p:nvSpPr>
        <p:spPr>
          <a:xfrm>
            <a:off x="960001" y="27065"/>
            <a:ext cx="8760721" cy="7112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lvl="0"/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3" name="Grupo 2"/>
          <p:cNvGrpSpPr/>
          <p:nvPr userDrawn="1"/>
        </p:nvGrpSpPr>
        <p:grpSpPr>
          <a:xfrm>
            <a:off x="721" y="767613"/>
            <a:ext cx="12192000" cy="29313"/>
            <a:chOff x="541" y="920012"/>
            <a:chExt cx="9144000" cy="29313"/>
          </a:xfrm>
        </p:grpSpPr>
        <p:cxnSp>
          <p:nvCxnSpPr>
            <p:cNvPr id="8" name="Conector recto 7"/>
            <p:cNvCxnSpPr/>
            <p:nvPr/>
          </p:nvCxnSpPr>
          <p:spPr>
            <a:xfrm>
              <a:off x="541" y="920012"/>
              <a:ext cx="9144000" cy="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7290541" y="949325"/>
              <a:ext cx="185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ipse 10"/>
          <p:cNvSpPr>
            <a:spLocks noChangeAspect="1"/>
          </p:cNvSpPr>
          <p:nvPr userDrawn="1"/>
        </p:nvSpPr>
        <p:spPr>
          <a:xfrm>
            <a:off x="-1436011" y="1307187"/>
            <a:ext cx="1241649" cy="931237"/>
          </a:xfrm>
          <a:prstGeom prst="ellipse">
            <a:avLst/>
          </a:prstGeom>
          <a:solidFill>
            <a:srgbClr val="232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55807038"/>
              </p:ext>
            </p:extLst>
          </p:nvPr>
        </p:nvGraphicFramePr>
        <p:xfrm>
          <a:off x="-1276842" y="1706186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 userDrawn="1"/>
        </p:nvSpPr>
        <p:spPr>
          <a:xfrm flipH="1">
            <a:off x="-1423544" y="1505527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blue</a:t>
            </a:r>
          </a:p>
        </p:txBody>
      </p:sp>
      <p:sp>
        <p:nvSpPr>
          <p:cNvPr id="17" name="Elipse 16"/>
          <p:cNvSpPr>
            <a:spLocks noChangeAspect="1"/>
          </p:cNvSpPr>
          <p:nvPr userDrawn="1"/>
        </p:nvSpPr>
        <p:spPr>
          <a:xfrm>
            <a:off x="-1444314" y="2240175"/>
            <a:ext cx="1241649" cy="93123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4269171"/>
              </p:ext>
            </p:extLst>
          </p:nvPr>
        </p:nvGraphicFramePr>
        <p:xfrm>
          <a:off x="-1285145" y="2639174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 userDrawn="1"/>
        </p:nvSpPr>
        <p:spPr>
          <a:xfrm flipH="1">
            <a:off x="-1431846" y="2438515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URSA red</a:t>
            </a:r>
          </a:p>
        </p:txBody>
      </p:sp>
      <p:sp>
        <p:nvSpPr>
          <p:cNvPr id="23" name="Elipse 22"/>
          <p:cNvSpPr>
            <a:spLocks noChangeAspect="1"/>
          </p:cNvSpPr>
          <p:nvPr userDrawn="1"/>
        </p:nvSpPr>
        <p:spPr>
          <a:xfrm>
            <a:off x="-1438583" y="3181990"/>
            <a:ext cx="1241649" cy="9312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4" name="Tabla 2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33297766"/>
              </p:ext>
            </p:extLst>
          </p:nvPr>
        </p:nvGraphicFramePr>
        <p:xfrm>
          <a:off x="-1279414" y="3580989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 userDrawn="1"/>
        </p:nvSpPr>
        <p:spPr>
          <a:xfrm flipH="1">
            <a:off x="-1426116" y="3380330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</a:p>
        </p:txBody>
      </p:sp>
      <p:sp>
        <p:nvSpPr>
          <p:cNvPr id="26" name="Elipse 25"/>
          <p:cNvSpPr>
            <a:spLocks noChangeAspect="1"/>
          </p:cNvSpPr>
          <p:nvPr userDrawn="1"/>
        </p:nvSpPr>
        <p:spPr>
          <a:xfrm>
            <a:off x="-1440647" y="4116704"/>
            <a:ext cx="1241649" cy="9312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57825964"/>
              </p:ext>
            </p:extLst>
          </p:nvPr>
        </p:nvGraphicFramePr>
        <p:xfrm>
          <a:off x="-1281478" y="4515703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 userDrawn="1"/>
        </p:nvSpPr>
        <p:spPr>
          <a:xfrm flipH="1">
            <a:off x="-1428180" y="4315044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blue</a:t>
            </a:r>
          </a:p>
        </p:txBody>
      </p:sp>
      <p:sp>
        <p:nvSpPr>
          <p:cNvPr id="29" name="Elipse 28"/>
          <p:cNvSpPr>
            <a:spLocks noChangeAspect="1"/>
          </p:cNvSpPr>
          <p:nvPr userDrawn="1"/>
        </p:nvSpPr>
        <p:spPr>
          <a:xfrm>
            <a:off x="-1442834" y="5051158"/>
            <a:ext cx="1241649" cy="9312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rIns="36000" numCol="1" spcCol="0" rtlCol="0" anchor="ctr"/>
          <a:lstStyle/>
          <a:p>
            <a:pPr algn="ctr"/>
            <a:endParaRPr lang="es-ES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0" name="Tabla 2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27924883"/>
              </p:ext>
            </p:extLst>
          </p:nvPr>
        </p:nvGraphicFramePr>
        <p:xfrm>
          <a:off x="-1283665" y="5450157"/>
          <a:ext cx="908307" cy="25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98"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" name="CuadroTexto 30"/>
          <p:cNvSpPr txBox="1"/>
          <p:nvPr userDrawn="1"/>
        </p:nvSpPr>
        <p:spPr>
          <a:xfrm flipH="1">
            <a:off x="-1430366" y="5249498"/>
            <a:ext cx="12208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s-ES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uadroTexto 1"/>
          <p:cNvSpPr txBox="1"/>
          <p:nvPr userDrawn="1"/>
        </p:nvSpPr>
        <p:spPr>
          <a:xfrm>
            <a:off x="-1380081" y="779642"/>
            <a:ext cx="111318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ES" sz="1200" b="1" dirty="0" err="1">
                <a:solidFill>
                  <a:srgbClr val="232F61"/>
                </a:solidFill>
              </a:rPr>
              <a:t>Colours</a:t>
            </a:r>
            <a:r>
              <a:rPr lang="es-ES" sz="1200" b="1" dirty="0">
                <a:solidFill>
                  <a:srgbClr val="232F61"/>
                </a:solidFill>
              </a:rPr>
              <a:t> </a:t>
            </a:r>
            <a:r>
              <a:rPr lang="es-ES" sz="1200" b="1" dirty="0" err="1">
                <a:solidFill>
                  <a:srgbClr val="232F61"/>
                </a:solidFill>
              </a:rPr>
              <a:t>guide</a:t>
            </a:r>
            <a:endParaRPr lang="en-IE" sz="1200" b="1" dirty="0">
              <a:solidFill>
                <a:srgbClr val="232F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</p:sldLayoutIdLst>
  <p:txStyles>
    <p:titleStyle>
      <a:lvl1pPr algn="l" defTabSz="914400" rtl="0" eaLnBrk="1" latinLnBrk="0" hangingPunct="1">
        <a:lnSpc>
          <a:spcPts val="2200"/>
        </a:lnSpc>
        <a:spcBef>
          <a:spcPts val="0"/>
        </a:spcBef>
        <a:buNone/>
        <a:defRPr lang="es-ES" sz="2200" b="1" kern="1200" dirty="0">
          <a:solidFill>
            <a:srgbClr val="232F6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6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400" kern="1200" dirty="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lang="es-ES" sz="1200" kern="1200" dirty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clierursapourlaplanete.fr/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3rk6qZw3v4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ursapourlaplanete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F89163-C275-4F8D-9557-CBBD247C996F}"/>
              </a:ext>
            </a:extLst>
          </p:cNvPr>
          <p:cNvSpPr txBox="1"/>
          <p:nvPr/>
        </p:nvSpPr>
        <p:spPr>
          <a:xfrm>
            <a:off x="1266738" y="2118839"/>
            <a:ext cx="66440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FFFF"/>
                </a:solidFill>
                <a:latin typeface="Verdana"/>
              </a:rPr>
              <a:t>OPÉRATION NATIONALE</a:t>
            </a:r>
          </a:p>
          <a:p>
            <a:endParaRPr lang="fr-FR" sz="3200" b="1" dirty="0">
              <a:solidFill>
                <a:srgbClr val="FFFFFF"/>
              </a:solidFill>
              <a:latin typeface="Verdana"/>
            </a:endParaRPr>
          </a:p>
          <a:p>
            <a:r>
              <a:rPr lang="fr-FR" sz="3200" b="1" dirty="0">
                <a:solidFill>
                  <a:srgbClr val="FFFFFF"/>
                </a:solidFill>
                <a:latin typeface="Verdana"/>
              </a:rPr>
              <a:t>BOUCLIER </a:t>
            </a:r>
            <a:r>
              <a:rPr lang="fr-FR" sz="3200" b="1" dirty="0">
                <a:solidFill>
                  <a:srgbClr val="EA4740"/>
                </a:solidFill>
                <a:latin typeface="Verdana"/>
              </a:rPr>
              <a:t>URSA</a:t>
            </a:r>
            <a:r>
              <a:rPr lang="fr-FR" sz="3200" b="1" dirty="0">
                <a:solidFill>
                  <a:srgbClr val="FFFFFF"/>
                </a:solidFill>
                <a:latin typeface="Verdana"/>
              </a:rPr>
              <a:t> POUR LA PLANÈTE</a:t>
            </a:r>
          </a:p>
        </p:txBody>
      </p:sp>
    </p:spTree>
    <p:extLst>
      <p:ext uri="{BB962C8B-B14F-4D97-AF65-F5344CB8AC3E}">
        <p14:creationId xmlns:p14="http://schemas.microsoft.com/office/powerpoint/2010/main" val="327590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756" y="27065"/>
            <a:ext cx="10054124" cy="711236"/>
          </a:xfrm>
        </p:spPr>
        <p:txBody>
          <a:bodyPr>
            <a:normAutofit/>
          </a:bodyPr>
          <a:lstStyle/>
          <a:p>
            <a:r>
              <a:rPr lang="fr-FR" dirty="0"/>
              <a:t>PRINCIPE DE L’OPÉRATION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BBF7F8-A536-6998-2D9A-0FD131D0D5AF}"/>
              </a:ext>
            </a:extLst>
          </p:cNvPr>
          <p:cNvSpPr txBox="1"/>
          <p:nvPr/>
        </p:nvSpPr>
        <p:spPr>
          <a:xfrm>
            <a:off x="461007" y="1844364"/>
            <a:ext cx="6686414" cy="41992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Du 15 février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 au 15 avril 2023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kumimoji="0" lang="fr-FR" sz="1600" b="0" i="0" u="none" strike="noStrike" kern="1200" cap="none" spc="0" normalizeH="0" noProof="0" dirty="0">
              <a:ln>
                <a:noFill/>
              </a:ln>
              <a:solidFill>
                <a:srgbClr val="223263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baseline="0" dirty="0">
                <a:solidFill>
                  <a:srgbClr val="223263"/>
                </a:solidFill>
                <a:cs typeface="Calibri" panose="020F0502020204030204" pitchFamily="34" charset="0"/>
              </a:rPr>
              <a:t>Pour</a:t>
            </a: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 toutes les cibles URSA : </a:t>
            </a:r>
            <a:b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</a:b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négoces, installateurs, GSB, </a:t>
            </a:r>
            <a:b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</a:b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industriels et particuliers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sz="1600" dirty="0">
              <a:solidFill>
                <a:srgbClr val="223263"/>
              </a:solidFill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Participation en ligne sur le </a:t>
            </a:r>
            <a:b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</a:b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site dédié</a:t>
            </a:r>
          </a:p>
          <a:p>
            <a:pPr lvl="0">
              <a:lnSpc>
                <a:spcPct val="120000"/>
              </a:lnSpc>
              <a:defRPr/>
            </a:pPr>
            <a:endParaRPr lang="fr-FR" sz="1600" dirty="0">
              <a:solidFill>
                <a:srgbClr val="223263"/>
              </a:solidFill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defRPr/>
            </a:pPr>
            <a:r>
              <a:rPr lang="fr-FR" sz="1600" dirty="0">
                <a:solidFill>
                  <a:srgbClr val="002060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www.bouclierursapourlaplanete.fr</a:t>
            </a:r>
            <a:endParaRPr lang="fr-FR" sz="1600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lang="fr-FR" sz="2000" dirty="0">
              <a:solidFill>
                <a:srgbClr val="2232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srgbClr val="2232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20000"/>
              </a:lnSpc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2232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5527F32-37C5-C872-B82B-C04CB9D76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437" y="1315858"/>
            <a:ext cx="7897563" cy="4942620"/>
          </a:xfrm>
          <a:prstGeom prst="rect">
            <a:avLst/>
          </a:prstGeom>
        </p:spPr>
      </p:pic>
      <p:pic>
        <p:nvPicPr>
          <p:cNvPr id="4" name="Média en ligne 3" title="Bouclier URSA pour la Planète">
            <a:hlinkClick r:id="" action="ppaction://media"/>
            <a:extLst>
              <a:ext uri="{FF2B5EF4-FFF2-40B4-BE49-F238E27FC236}">
                <a16:creationId xmlns:a16="http://schemas.microsoft.com/office/drawing/2014/main" id="{EE968A48-D3FE-F4D8-A0BD-08DA1A0996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4549" y="4927020"/>
            <a:ext cx="2911753" cy="16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756" y="27065"/>
            <a:ext cx="10054124" cy="711236"/>
          </a:xfrm>
        </p:spPr>
        <p:txBody>
          <a:bodyPr>
            <a:normAutofit/>
          </a:bodyPr>
          <a:lstStyle/>
          <a:p>
            <a:r>
              <a:rPr lang="fr-FR" dirty="0"/>
              <a:t>LES OBJECTIFS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F5627D-9D81-45BB-AAF4-6B15752DCB93}"/>
              </a:ext>
            </a:extLst>
          </p:cNvPr>
          <p:cNvSpPr txBox="1"/>
          <p:nvPr/>
        </p:nvSpPr>
        <p:spPr>
          <a:xfrm>
            <a:off x="700369" y="1156467"/>
            <a:ext cx="9642511" cy="46548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fr-FR" b="1" dirty="0">
                <a:solidFill>
                  <a:srgbClr val="223263"/>
                </a:solidFill>
                <a:cs typeface="Calibri" panose="020F0502020204030204" pitchFamily="34" charset="0"/>
              </a:rPr>
              <a:t>P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rendre la parole sur des sujets d’actualités :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Les économies d’énergie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23263"/>
                </a:solidFill>
                <a:cs typeface="Calibri" panose="020F0502020204030204" pitchFamily="34" charset="0"/>
              </a:rPr>
              <a:t>Les bénéfices de l’isolation en général et en laine minérale </a:t>
            </a:r>
            <a:br>
              <a:rPr lang="fr-FR" dirty="0">
                <a:solidFill>
                  <a:srgbClr val="223263"/>
                </a:solidFill>
                <a:cs typeface="Calibri" panose="020F0502020204030204" pitchFamily="34" charset="0"/>
              </a:rPr>
            </a:br>
            <a:r>
              <a:rPr lang="fr-FR" dirty="0">
                <a:solidFill>
                  <a:srgbClr val="223263"/>
                </a:solidFill>
                <a:cs typeface="Calibri" panose="020F0502020204030204" pitchFamily="34" charset="0"/>
              </a:rPr>
              <a:t>de verre en particulier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223263"/>
                </a:solidFill>
                <a:cs typeface="Calibri" panose="020F0502020204030204" pitchFamily="34" charset="0"/>
              </a:rPr>
              <a:t>Chaque geste compte pour préserver l’environnement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dirty="0">
              <a:solidFill>
                <a:srgbClr val="223263"/>
              </a:solidFill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fr-FR" dirty="0">
                <a:solidFill>
                  <a:srgbClr val="002060"/>
                </a:solidFill>
                <a:cs typeface="Calibri" panose="020F0502020204030204" pitchFamily="34" charset="0"/>
              </a:rPr>
              <a:t>&gt;&gt; Edition d’un </a:t>
            </a:r>
            <a:r>
              <a:rPr lang="fr-FR" b="1" dirty="0">
                <a:solidFill>
                  <a:srgbClr val="002060"/>
                </a:solidFill>
                <a:cs typeface="Calibri" panose="020F0502020204030204" pitchFamily="34" charset="0"/>
              </a:rPr>
              <a:t>guide pratique </a:t>
            </a:r>
            <a:r>
              <a:rPr lang="fr-FR" dirty="0">
                <a:solidFill>
                  <a:srgbClr val="002060"/>
                </a:solidFill>
                <a:cs typeface="Calibri" panose="020F0502020204030204" pitchFamily="34" charset="0"/>
              </a:rPr>
              <a:t>sur les économies d’énergie rappelant :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Calibri" panose="020F0502020204030204" pitchFamily="34" charset="0"/>
              </a:rPr>
              <a:t>Ce qu’est la laine minérale et ses avantages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002060"/>
                </a:solidFill>
                <a:cs typeface="Calibri" panose="020F0502020204030204" pitchFamily="34" charset="0"/>
              </a:rPr>
              <a:t>Les bénéfices de l’isolation en la laine minérale.</a:t>
            </a:r>
          </a:p>
          <a:p>
            <a:pPr lvl="0">
              <a:lnSpc>
                <a:spcPct val="120000"/>
              </a:lnSpc>
              <a:defRPr/>
            </a:pPr>
            <a:endParaRPr lang="fr-FR" sz="2400" dirty="0">
              <a:solidFill>
                <a:srgbClr val="2232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fr-FR" sz="2400" dirty="0">
              <a:solidFill>
                <a:srgbClr val="2232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2232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2326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B62F66-F841-6C62-164B-2ED79D04E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968" y="1156467"/>
            <a:ext cx="2037337" cy="27412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A5D507-B05A-6E22-2982-7AC9BDEDA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366" y="3979419"/>
            <a:ext cx="1707028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756" y="27065"/>
            <a:ext cx="10054124" cy="711236"/>
          </a:xfrm>
        </p:spPr>
        <p:txBody>
          <a:bodyPr>
            <a:normAutofit/>
          </a:bodyPr>
          <a:lstStyle/>
          <a:p>
            <a:pPr marL="0" marR="0" lvl="0" indent="0" defTabSz="912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2 MÉCANIQUES : </a:t>
            </a:r>
            <a:r>
              <a:rPr lang="fr-FR" sz="2400" dirty="0">
                <a:solidFill>
                  <a:srgbClr val="002060"/>
                </a:solidFill>
                <a:latin typeface="+mn-lt"/>
                <a:ea typeface="Avenir Book" charset="0"/>
                <a:cs typeface="Avenir Book" charset="0"/>
              </a:rPr>
              <a:t>INDIVIDUELLE &amp; COLLECTIVE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Avenir Book" charset="0"/>
              <a:cs typeface="Avenir Book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066DC-B989-495C-AFB1-B62E233FF6EF}"/>
              </a:ext>
            </a:extLst>
          </p:cNvPr>
          <p:cNvSpPr/>
          <p:nvPr/>
        </p:nvSpPr>
        <p:spPr>
          <a:xfrm>
            <a:off x="365625" y="979974"/>
            <a:ext cx="10165128" cy="496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VISER UN DOUBLE ENGAGEMENT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					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  <p:sp>
        <p:nvSpPr>
          <p:cNvPr id="7" name="Signe Plus 6">
            <a:extLst>
              <a:ext uri="{FF2B5EF4-FFF2-40B4-BE49-F238E27FC236}">
                <a16:creationId xmlns:a16="http://schemas.microsoft.com/office/drawing/2014/main" id="{DFD1F19F-2880-4C08-A8B9-9815FBE18EB0}"/>
              </a:ext>
            </a:extLst>
          </p:cNvPr>
          <p:cNvSpPr/>
          <p:nvPr/>
        </p:nvSpPr>
        <p:spPr>
          <a:xfrm>
            <a:off x="4966556" y="1447832"/>
            <a:ext cx="589659" cy="572569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78C1602-159E-4F0F-B12A-DD5A0963BC45}"/>
              </a:ext>
            </a:extLst>
          </p:cNvPr>
          <p:cNvSpPr txBox="1"/>
          <p:nvPr/>
        </p:nvSpPr>
        <p:spPr>
          <a:xfrm>
            <a:off x="7508747" y="2317263"/>
            <a:ext cx="4195985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Chaque action fait augmenter la jauge collective en temps réel et montre l’engagement collectif des</a:t>
            </a:r>
            <a:r>
              <a:rPr kumimoji="0" lang="fr-FR" sz="14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participants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58B1445-78A7-4246-A9E2-1151E04C29FD}"/>
              </a:ext>
            </a:extLst>
          </p:cNvPr>
          <p:cNvSpPr txBox="1"/>
          <p:nvPr/>
        </p:nvSpPr>
        <p:spPr>
          <a:xfrm>
            <a:off x="-81328" y="2516186"/>
            <a:ext cx="4195985" cy="30777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LOTS A GAGNER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fr-FR" sz="1400" dirty="0"/>
              <a:t>500 thermos</a:t>
            </a:r>
            <a:br>
              <a:rPr lang="fr-FR" sz="1400" dirty="0"/>
            </a:br>
            <a:endParaRPr lang="fr-FR" sz="1400" dirty="0"/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fr-FR" sz="1400" dirty="0"/>
              <a:t>150 doudounes sans manche</a:t>
            </a:r>
          </a:p>
          <a:p>
            <a:pPr lvl="2">
              <a:lnSpc>
                <a:spcPct val="120000"/>
              </a:lnSpc>
              <a:defRPr/>
            </a:pPr>
            <a:r>
              <a:rPr lang="fr-FR" sz="1400" dirty="0"/>
              <a:t> </a:t>
            </a:r>
          </a:p>
          <a:p>
            <a:pPr marL="1200150" lvl="2" indent="-28575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fr-FR" sz="1400" dirty="0"/>
              <a:t>12 places pour un voyage </a:t>
            </a:r>
            <a:br>
              <a:rPr lang="fr-FR" sz="1400" dirty="0"/>
            </a:br>
            <a:r>
              <a:rPr lang="fr-FR" sz="1400" dirty="0"/>
              <a:t>avec un explorateur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0F17E87-5D88-B929-A7B2-ED505A83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657" y="2093969"/>
            <a:ext cx="2293455" cy="3222600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16436E65-3489-09FF-B5F6-C0468C8438B9}"/>
              </a:ext>
            </a:extLst>
          </p:cNvPr>
          <p:cNvSpPr/>
          <p:nvPr/>
        </p:nvSpPr>
        <p:spPr>
          <a:xfrm rot="5400000">
            <a:off x="9389924" y="3275111"/>
            <a:ext cx="408535" cy="30777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F0F0F35-50B0-096C-46F2-151D76283971}"/>
              </a:ext>
            </a:extLst>
          </p:cNvPr>
          <p:cNvSpPr txBox="1"/>
          <p:nvPr/>
        </p:nvSpPr>
        <p:spPr>
          <a:xfrm>
            <a:off x="7508747" y="3726531"/>
            <a:ext cx="39497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 ACTION = 1 ARBRE PLANTÉ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>
              <a:solidFill>
                <a:srgbClr val="232F61"/>
              </a:solidFill>
              <a:latin typeface="Verdan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Participation au défi photo : + 1 arbre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Téléchargement du Guide : + 1 arbre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400" dirty="0"/>
              <a:t>Participation au Quiz : + 1 arbre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 jauge permettra d’atteindre un objectif collectif et s’inscrira dans la continuité de notre action démarrée en 2022 avec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la plantation de 5 000 arbres en forêt landaise,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très</a:t>
            </a:r>
            <a:r>
              <a:rPr kumimoji="0" lang="fr-FR" sz="1400" i="0" u="none" strike="noStrike" kern="1200" cap="none" spc="0" normalizeH="0" noProof="0" dirty="0">
                <a:ln>
                  <a:noFill/>
                </a:ln>
                <a:solidFill>
                  <a:srgbClr val="232F6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fortement touchée par les incendies durant l’été 2022.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232F61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A98062FB-5DF4-567C-3431-FBC3CB8AE76F}"/>
              </a:ext>
            </a:extLst>
          </p:cNvPr>
          <p:cNvSpPr/>
          <p:nvPr/>
        </p:nvSpPr>
        <p:spPr>
          <a:xfrm>
            <a:off x="1057726" y="1469668"/>
            <a:ext cx="2063692" cy="696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INDIVIDUEL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4F7411E0-6472-C9E2-FB2E-FD99BB5E2714}"/>
              </a:ext>
            </a:extLst>
          </p:cNvPr>
          <p:cNvSpPr/>
          <p:nvPr/>
        </p:nvSpPr>
        <p:spPr>
          <a:xfrm>
            <a:off x="8613146" y="1469668"/>
            <a:ext cx="2063692" cy="6962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COLLECTIF</a:t>
            </a:r>
          </a:p>
        </p:txBody>
      </p:sp>
    </p:spTree>
    <p:extLst>
      <p:ext uri="{BB962C8B-B14F-4D97-AF65-F5344CB8AC3E}">
        <p14:creationId xmlns:p14="http://schemas.microsoft.com/office/powerpoint/2010/main" val="6147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756" y="27065"/>
            <a:ext cx="10054124" cy="711236"/>
          </a:xfrm>
        </p:spPr>
        <p:txBody>
          <a:bodyPr>
            <a:normAutofit/>
          </a:bodyPr>
          <a:lstStyle/>
          <a:p>
            <a:pPr marL="0" marR="0" lvl="0" indent="0" defTabSz="9128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Avenir Book" charset="0"/>
                <a:cs typeface="Avenir Book" charset="0"/>
              </a:rPr>
              <a:t>MÉCANIQUE INDIVIDUELLE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4F5627D-9D81-45BB-AAF4-6B15752DCB93}"/>
              </a:ext>
            </a:extLst>
          </p:cNvPr>
          <p:cNvSpPr txBox="1"/>
          <p:nvPr/>
        </p:nvSpPr>
        <p:spPr>
          <a:xfrm>
            <a:off x="288755" y="1517302"/>
            <a:ext cx="6757997" cy="33850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Pour participer au tirage au sort pour gagner les lots en jeu : </a:t>
            </a:r>
          </a:p>
          <a:p>
            <a:pPr lvl="0">
              <a:lnSpc>
                <a:spcPct val="120000"/>
              </a:lnSpc>
              <a:defRPr/>
            </a:pP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-Téléchargez via la plateforme, la photo d’un chantier d’isolation.</a:t>
            </a:r>
          </a:p>
          <a:p>
            <a:pPr>
              <a:lnSpc>
                <a:spcPct val="120000"/>
              </a:lnSpc>
              <a:defRPr/>
            </a:pP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-Répondez au quiz</a:t>
            </a:r>
          </a:p>
          <a:p>
            <a:pPr lvl="0">
              <a:lnSpc>
                <a:spcPct val="120000"/>
              </a:lnSpc>
              <a:defRPr/>
            </a:pPr>
            <a:endParaRPr lang="fr-FR" sz="2000" dirty="0">
              <a:solidFill>
                <a:srgbClr val="22326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23263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Pour augmenter </a:t>
            </a: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vo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s chances de gagner 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srgbClr val="223263"/>
                </a:solidFill>
                <a:cs typeface="Calibri" panose="020F0502020204030204" pitchFamily="34" charset="0"/>
              </a:rPr>
              <a:t>P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artagez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 l’opération sur FB ou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 LK via la plateforme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 (+1 chance)</a:t>
            </a:r>
            <a:endParaRPr lang="fr-FR" sz="1600" noProof="0" dirty="0">
              <a:solidFill>
                <a:srgbClr val="223263"/>
              </a:solidFill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23263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b="1" dirty="0">
                <a:solidFill>
                  <a:srgbClr val="223263"/>
                </a:solidFill>
                <a:cs typeface="Calibri" panose="020F0502020204030204" pitchFamily="34" charset="0"/>
              </a:rPr>
              <a:t>Toutes les actions se font sur le site dédié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  <a:hlinkClick r:id="rId2"/>
              </a:rPr>
              <a:t>www.bouclierursapourlaplanete.fr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223263"/>
                </a:solidFill>
                <a:effectLst/>
                <a:uLnTx/>
                <a:uFillTx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3020EA-46BE-890F-EE10-533485F46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13" y="959865"/>
            <a:ext cx="4152372" cy="27682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F4EBE10-B139-8E85-0C1B-02E88D828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13" y="3949677"/>
            <a:ext cx="4152372" cy="276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88756" y="27065"/>
            <a:ext cx="10054124" cy="711236"/>
          </a:xfrm>
        </p:spPr>
        <p:txBody>
          <a:bodyPr>
            <a:normAutofit/>
          </a:bodyPr>
          <a:lstStyle/>
          <a:p>
            <a:r>
              <a:rPr lang="fr-FR" dirty="0"/>
              <a:t>LE VOYAGE AVEC UN EXPLORATEUR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C2717F-07F6-410B-B75F-35BC150BE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7" r="118" b="9532"/>
          <a:stretch/>
        </p:blipFill>
        <p:spPr>
          <a:xfrm>
            <a:off x="7220328" y="4355784"/>
            <a:ext cx="4971672" cy="250221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AF871C1-7C7F-A541-9C69-6AB416254A1A}"/>
              </a:ext>
            </a:extLst>
          </p:cNvPr>
          <p:cNvSpPr txBox="1"/>
          <p:nvPr/>
        </p:nvSpPr>
        <p:spPr>
          <a:xfrm>
            <a:off x="490756" y="1186691"/>
            <a:ext cx="63966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/>
              <a:t>Organisé par le HUMAN ADAPTATION INSTITUTE fondé par Christian Clot</a:t>
            </a:r>
          </a:p>
          <a:p>
            <a:endParaRPr lang="fr-FR" sz="1600" dirty="0"/>
          </a:p>
          <a:p>
            <a:r>
              <a:rPr lang="fr-FR" sz="1600" b="1" dirty="0"/>
              <a:t>3 jours en immersion dans la forêt jurassienne </a:t>
            </a:r>
            <a:r>
              <a:rPr lang="fr-FR" sz="1600" dirty="0"/>
              <a:t>pour vivre une expérience de nature unique, mieux comprendre les bouleversements climatiques en cours et développer ses capacités d’adaptation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4B764D-FF69-E3AC-3090-BAF2D3AD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626" y="3002573"/>
            <a:ext cx="2139843" cy="11445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33DECD-63D8-2D44-4481-2CDD8EF32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6" r="7578" b="2572"/>
          <a:stretch/>
        </p:blipFill>
        <p:spPr>
          <a:xfrm>
            <a:off x="10342880" y="1047500"/>
            <a:ext cx="1811709" cy="412963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3044FF-445D-6303-02E2-90FB87B4EAD5}"/>
              </a:ext>
            </a:extLst>
          </p:cNvPr>
          <p:cNvSpPr txBox="1"/>
          <p:nvPr/>
        </p:nvSpPr>
        <p:spPr>
          <a:xfrm>
            <a:off x="490756" y="3218016"/>
            <a:ext cx="63966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L’objectif de la Learning </a:t>
            </a:r>
            <a:r>
              <a:rPr lang="fr-FR" sz="1600" b="1" dirty="0" err="1"/>
              <a:t>Expedition</a:t>
            </a:r>
            <a:r>
              <a:rPr lang="fr-FR" sz="1600" b="1" dirty="0"/>
              <a:t> URSA : </a:t>
            </a:r>
          </a:p>
          <a:p>
            <a:r>
              <a:rPr lang="fr-FR" sz="1600" dirty="0"/>
              <a:t>Renforcer l’engagement et la sensibilisation des participants envers l’environnement.</a:t>
            </a:r>
          </a:p>
          <a:p>
            <a:endParaRPr lang="fr-FR" sz="1600" dirty="0"/>
          </a:p>
          <a:p>
            <a:r>
              <a:rPr lang="fr-FR" sz="1600" dirty="0"/>
              <a:t>Rencontre sur le terrain avec :</a:t>
            </a:r>
            <a:br>
              <a:rPr lang="fr-FR" sz="1600" dirty="0"/>
            </a:br>
            <a:r>
              <a:rPr lang="fr-FR" sz="1600" dirty="0"/>
              <a:t>- Stéphane Niveau, Guide naturaliste et fondateur de l’Espace des mondes Polaires</a:t>
            </a:r>
          </a:p>
          <a:p>
            <a:r>
              <a:rPr lang="fr-FR" sz="1600" dirty="0"/>
              <a:t>- Christian Clot, l’explorateur-chercheur </a:t>
            </a:r>
          </a:p>
        </p:txBody>
      </p:sp>
    </p:spTree>
    <p:extLst>
      <p:ext uri="{BB962C8B-B14F-4D97-AF65-F5344CB8AC3E}">
        <p14:creationId xmlns:p14="http://schemas.microsoft.com/office/powerpoint/2010/main" val="259874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823190-2965-4C4A-922A-13A05466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048" y="2545968"/>
            <a:ext cx="5070190" cy="1441366"/>
          </a:xfrm>
        </p:spPr>
        <p:txBody>
          <a:bodyPr/>
          <a:lstStyle/>
          <a:p>
            <a:r>
              <a:rPr lang="fr-FR" dirty="0"/>
              <a:t>LES OUTILS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290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7250" y="110039"/>
            <a:ext cx="7508706" cy="533427"/>
          </a:xfrm>
        </p:spPr>
        <p:txBody>
          <a:bodyPr>
            <a:normAutofit/>
          </a:bodyPr>
          <a:lstStyle/>
          <a:p>
            <a:r>
              <a:rPr lang="fr-FR" sz="2200" dirty="0"/>
              <a:t>PLAN DE COMMUNICATION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BDD666-2560-4B3D-81DB-C0B216F9DFCA}"/>
              </a:ext>
            </a:extLst>
          </p:cNvPr>
          <p:cNvSpPr txBox="1"/>
          <p:nvPr/>
        </p:nvSpPr>
        <p:spPr>
          <a:xfrm>
            <a:off x="278611" y="1881178"/>
            <a:ext cx="10106960" cy="440120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Un plan média dans les supports clés : </a:t>
            </a:r>
            <a:r>
              <a:rPr lang="fr-FR" sz="2000" dirty="0" err="1">
                <a:solidFill>
                  <a:srgbClr val="232F61"/>
                </a:solidFill>
                <a:latin typeface="Verdana"/>
              </a:rPr>
              <a:t>Zepros</a:t>
            </a:r>
            <a:r>
              <a:rPr lang="fr-FR" sz="2000" dirty="0">
                <a:solidFill>
                  <a:srgbClr val="232F61"/>
                </a:solidFill>
                <a:latin typeface="Verdana"/>
              </a:rPr>
              <a:t>, Batiactu, </a:t>
            </a:r>
            <a:br>
              <a:rPr lang="fr-FR" sz="2000" dirty="0">
                <a:solidFill>
                  <a:srgbClr val="232F61"/>
                </a:solidFill>
                <a:latin typeface="Verdana"/>
              </a:rPr>
            </a:br>
            <a:r>
              <a:rPr lang="fr-FR" sz="2000" dirty="0">
                <a:solidFill>
                  <a:srgbClr val="232F61"/>
                </a:solidFill>
                <a:latin typeface="Verdana"/>
              </a:rPr>
              <a:t>Maison &amp; Travaux pro</a:t>
            </a:r>
          </a:p>
          <a:p>
            <a:pPr defTabSz="685800"/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Communication réseaux sociaux : Facebook, </a:t>
            </a:r>
            <a:r>
              <a:rPr lang="fr-FR" sz="2000" dirty="0" err="1">
                <a:solidFill>
                  <a:srgbClr val="232F61"/>
                </a:solidFill>
                <a:latin typeface="Verdana"/>
              </a:rPr>
              <a:t>Linkedin</a:t>
            </a:r>
            <a:r>
              <a:rPr lang="fr-FR" sz="2000" dirty="0">
                <a:solidFill>
                  <a:srgbClr val="232F61"/>
                </a:solidFill>
                <a:latin typeface="Verdana"/>
              </a:rPr>
              <a:t> et Instagram</a:t>
            </a:r>
          </a:p>
          <a:p>
            <a:pPr defTabSz="685800"/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6 E-mailings</a:t>
            </a:r>
          </a:p>
          <a:p>
            <a:pPr defTabSz="685800"/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Relais par notre partenaire La </a:t>
            </a:r>
            <a:r>
              <a:rPr lang="fr-FR" sz="2000" dirty="0" err="1">
                <a:solidFill>
                  <a:srgbClr val="232F61"/>
                </a:solidFill>
                <a:latin typeface="Verdana"/>
              </a:rPr>
              <a:t>Capeb</a:t>
            </a:r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defTabSz="685800"/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Relais par des influenceurs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Communiqué de presse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232F61"/>
              </a:solidFill>
              <a:latin typeface="Verdana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32F61"/>
                </a:solidFill>
                <a:latin typeface="Verdana"/>
              </a:rPr>
              <a:t>Communication dans les PDV négoces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12DAEB-47A1-85EE-BF6C-77A94BEC35B0}"/>
              </a:ext>
            </a:extLst>
          </p:cNvPr>
          <p:cNvSpPr txBox="1"/>
          <p:nvPr/>
        </p:nvSpPr>
        <p:spPr>
          <a:xfrm>
            <a:off x="390371" y="1150259"/>
            <a:ext cx="1100328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685800"/>
            <a:r>
              <a:rPr lang="fr-FR" sz="2000" b="1" dirty="0">
                <a:solidFill>
                  <a:srgbClr val="232F61"/>
                </a:solidFill>
                <a:latin typeface="Verdana"/>
              </a:rPr>
              <a:t>Une campagne de 2 mois répartie sur différents supports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228E9D-4C88-5289-2A60-133601C06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63"/>
          <a:stretch/>
        </p:blipFill>
        <p:spPr>
          <a:xfrm>
            <a:off x="9773174" y="839144"/>
            <a:ext cx="1620477" cy="58697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077A686-74FB-0E5C-45BC-F87347F2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78520"/>
            <a:ext cx="2719052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1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3823190-2965-4C4A-922A-13A05466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9288" y="2114026"/>
            <a:ext cx="5494950" cy="1873308"/>
          </a:xfrm>
        </p:spPr>
        <p:txBody>
          <a:bodyPr/>
          <a:lstStyle/>
          <a:p>
            <a:r>
              <a:rPr lang="fr-FR" dirty="0"/>
              <a:t>PRÊT POUR JOUER AVEC URSA ET RELEVER CE DEFI ?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258814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page and Index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tIns="72000" rtlCol="0">
        <a:spAutoFit/>
      </a:bodyPr>
      <a:lstStyle>
        <a:defPPr>
          <a:defRPr sz="1600" dirty="0" err="1" smtClean="0">
            <a:solidFill>
              <a:srgbClr val="232F6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6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41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2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43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4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47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Backcover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b="1" dirty="0" smtClean="0">
            <a:solidFill>
              <a:srgbClr val="FFFF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4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0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6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7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8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9_Standard slide">
  <a:themeElements>
    <a:clrScheme name="URSA">
      <a:dk1>
        <a:srgbClr val="232F61"/>
      </a:dk1>
      <a:lt1>
        <a:srgbClr val="FFFFFF"/>
      </a:lt1>
      <a:dk2>
        <a:srgbClr val="FFFFFF"/>
      </a:dk2>
      <a:lt2>
        <a:srgbClr val="EA4740"/>
      </a:lt2>
      <a:accent1>
        <a:srgbClr val="232F61"/>
      </a:accent1>
      <a:accent2>
        <a:srgbClr val="EA4740"/>
      </a:accent2>
      <a:accent3>
        <a:srgbClr val="CFBE52"/>
      </a:accent3>
      <a:accent4>
        <a:srgbClr val="63C2C8"/>
      </a:accent4>
      <a:accent5>
        <a:srgbClr val="66B796"/>
      </a:accent5>
      <a:accent6>
        <a:srgbClr val="000000"/>
      </a:accent6>
      <a:hlink>
        <a:srgbClr val="EA4740"/>
      </a:hlink>
      <a:folHlink>
        <a:srgbClr val="232F61"/>
      </a:folHlink>
    </a:clrScheme>
    <a:fontScheme name="URS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 marL="0" indent="0">
          <a:buNone/>
          <a:defRPr sz="1600" dirty="0" smtClean="0">
            <a:solidFill>
              <a:srgbClr val="232F6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</TotalTime>
  <Words>454</Words>
  <Application>Microsoft Office PowerPoint</Application>
  <PresentationFormat>Grand écran</PresentationFormat>
  <Paragraphs>85</Paragraphs>
  <Slides>9</Slides>
  <Notes>2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20</vt:i4>
      </vt:variant>
      <vt:variant>
        <vt:lpstr>Titres des diapositives</vt:lpstr>
      </vt:variant>
      <vt:variant>
        <vt:i4>9</vt:i4>
      </vt:variant>
    </vt:vector>
  </HeadingPairs>
  <TitlesOfParts>
    <vt:vector size="35" baseType="lpstr">
      <vt:lpstr>Arial</vt:lpstr>
      <vt:lpstr>Calibri</vt:lpstr>
      <vt:lpstr>Courier New</vt:lpstr>
      <vt:lpstr>Source Sans Pro</vt:lpstr>
      <vt:lpstr>Verdana</vt:lpstr>
      <vt:lpstr>Wingdings</vt:lpstr>
      <vt:lpstr>Cover page and Index</vt:lpstr>
      <vt:lpstr>19_Standard slide</vt:lpstr>
      <vt:lpstr>9_Standard slide</vt:lpstr>
      <vt:lpstr>24_Standard slide</vt:lpstr>
      <vt:lpstr>20_Standard slide</vt:lpstr>
      <vt:lpstr>36_Standard slide</vt:lpstr>
      <vt:lpstr>37_Standard slide</vt:lpstr>
      <vt:lpstr>38_Standard slide</vt:lpstr>
      <vt:lpstr>39_Standard slide</vt:lpstr>
      <vt:lpstr>26_Standard slide</vt:lpstr>
      <vt:lpstr>41_Standard slide</vt:lpstr>
      <vt:lpstr>Standard slide</vt:lpstr>
      <vt:lpstr>3_Standard slide</vt:lpstr>
      <vt:lpstr>6_Standard slide</vt:lpstr>
      <vt:lpstr>42_Standard slide</vt:lpstr>
      <vt:lpstr>43_Standard slide</vt:lpstr>
      <vt:lpstr>44_Standard slide</vt:lpstr>
      <vt:lpstr>47_Standard slide</vt:lpstr>
      <vt:lpstr>21_Standard slide</vt:lpstr>
      <vt:lpstr>Backcover</vt:lpstr>
      <vt:lpstr>Présentation PowerPoint</vt:lpstr>
      <vt:lpstr>PRINCIPE DE L’OPÉRATION </vt:lpstr>
      <vt:lpstr>LES OBJECTIFS </vt:lpstr>
      <vt:lpstr>2 MÉCANIQUES : INDIVIDUELLE &amp; COLLECTIVE</vt:lpstr>
      <vt:lpstr>MÉCANIQUE INDIVIDUELLE</vt:lpstr>
      <vt:lpstr>LE VOYAGE AVEC UN EXPLORATEUR</vt:lpstr>
      <vt:lpstr>LES OUTILS </vt:lpstr>
      <vt:lpstr>PLAN DE COMMUNICATION</vt:lpstr>
      <vt:lpstr>PRÊT POUR JOUER AVEC URSA ET RELEVER CE DEFI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 LA CONVENTION AMNEVILLE  8 septembre 2022</dc:title>
  <dc:creator>Marsura, Aimeline</dc:creator>
  <cp:lastModifiedBy>Aimeline Marsura</cp:lastModifiedBy>
  <cp:revision>48</cp:revision>
  <dcterms:created xsi:type="dcterms:W3CDTF">2022-09-07T10:21:41Z</dcterms:created>
  <dcterms:modified xsi:type="dcterms:W3CDTF">2023-02-09T15:22:51Z</dcterms:modified>
</cp:coreProperties>
</file>